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tV0XFV/ry8TM3RLis0qS81keo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2040dc38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42040dc38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Once you have reviewed and accept the run settings, simply hit start</a:t>
            </a:r>
            <a:endParaRPr/>
          </a:p>
        </p:txBody>
      </p:sp>
      <p:sp>
        <p:nvSpPr>
          <p:cNvPr id="276" name="Google Shape;27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Format and procedure change slightly</a:t>
            </a: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www.youtube.com/watch?v=Pt-iaemrM88&amp;ab_channel=OxfordNanoporeTechnologi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l="35333" t="34286" r="26951" b="38624"/>
          <a:stretch/>
        </p:blipFill>
        <p:spPr>
          <a:xfrm>
            <a:off x="5181600" y="385953"/>
            <a:ext cx="1828800" cy="18578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2667000"/>
            <a:ext cx="91440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 sz="4400">
                <a:solidFill>
                  <a:srgbClr val="F6EECA"/>
                </a:solidFill>
              </a:rPr>
              <a:t>Library Cleanup, loading and MinKNOW</a:t>
            </a:r>
            <a:endParaRPr sz="4400">
              <a:solidFill>
                <a:srgbClr val="F6EECA"/>
              </a:solidFill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744411" y="6240123"/>
            <a:ext cx="8703177" cy="84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400"/>
              <a:buFont typeface="Arial"/>
              <a:buNone/>
            </a:pPr>
            <a: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ARTIC TRAIN 04AUG22</a:t>
            </a:r>
            <a:b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b="0" i="0" u="none" strike="noStrike" cap="none" dirty="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Rhys Izuagbe </a:t>
            </a:r>
            <a:endParaRPr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31285A0-D88D-49CA-B7D4-66BCA4BC936D}"/>
              </a:ext>
            </a:extLst>
          </p:cNvPr>
          <p:cNvSpPr txBox="1"/>
          <p:nvPr/>
        </p:nvSpPr>
        <p:spPr>
          <a:xfrm>
            <a:off x="3047999" y="3424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>
                <a:solidFill>
                  <a:srgbClr val="F6EECA"/>
                </a:solidFill>
              </a:rPr>
              <a:t>ARTIC Network Train the Trainer - August 2022</a:t>
            </a:r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Flow cell priming</a:t>
            </a:r>
            <a:endParaRPr/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396" y="1454393"/>
            <a:ext cx="34081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0693" y="1415742"/>
            <a:ext cx="4051139" cy="261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5174" y="4424821"/>
            <a:ext cx="19812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04028" y="2012955"/>
            <a:ext cx="3408100" cy="208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42553" y="4378948"/>
            <a:ext cx="26670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60131" y="4432300"/>
            <a:ext cx="27717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64711" y="5546026"/>
            <a:ext cx="17621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 descr="First Nanopore Sequencing of Human Genom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flipH="1">
            <a:off x="8769616" y="0"/>
            <a:ext cx="3422382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838200" y="57050"/>
            <a:ext cx="10515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Priming &amp; Loading Flow cell demo</a:t>
            </a:r>
            <a:endParaRPr>
              <a:solidFill>
                <a:srgbClr val="F6EECA"/>
              </a:solidFill>
            </a:endParaRPr>
          </a:p>
        </p:txBody>
      </p:sp>
      <p:pic>
        <p:nvPicPr>
          <p:cNvPr id="191" name="Google Shape;191;p11" title="RPReplay_Final165954134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075" y="776875"/>
            <a:ext cx="7903825" cy="59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2040dc38e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MinKNOW</a:t>
            </a:r>
            <a:endParaRPr>
              <a:solidFill>
                <a:srgbClr val="F6EECA"/>
              </a:solidFill>
            </a:endParaRPr>
          </a:p>
        </p:txBody>
      </p:sp>
      <p:sp>
        <p:nvSpPr>
          <p:cNvPr id="197" name="Google Shape;197;g142040dc38e_0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Propriety software used to operate ONT sequencing devices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Enables real-time data acquisition and monitoring of runs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Input run parameters and sample IDs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Capable of live base-calling dependent on local hardware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6EEC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Prepare initial data for further analysis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6EEC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Single program for all devices, can be streamed and controlled by app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MinKNOW</a:t>
            </a:r>
            <a:endParaRPr>
              <a:solidFill>
                <a:srgbClr val="F6EECA"/>
              </a:solidFill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Login</a:t>
            </a:r>
            <a:endParaRPr/>
          </a:p>
        </p:txBody>
      </p:sp>
      <p:pic>
        <p:nvPicPr>
          <p:cNvPr id="204" name="Google Shape;204;p12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9926" y="1788922"/>
            <a:ext cx="5772148" cy="328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Heading</a:t>
            </a:r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General functions</a:t>
            </a:r>
            <a:endParaRPr/>
          </a:p>
        </p:txBody>
      </p:sp>
      <p:grpSp>
        <p:nvGrpSpPr>
          <p:cNvPr id="211" name="Google Shape;211;p13"/>
          <p:cNvGrpSpPr/>
          <p:nvPr/>
        </p:nvGrpSpPr>
        <p:grpSpPr>
          <a:xfrm>
            <a:off x="3114676" y="3104463"/>
            <a:ext cx="5962648" cy="3388412"/>
            <a:chOff x="3114676" y="3104463"/>
            <a:chExt cx="5962648" cy="3388412"/>
          </a:xfrm>
        </p:grpSpPr>
        <p:pic>
          <p:nvPicPr>
            <p:cNvPr id="212" name="Google Shape;212;p13" descr="Graphical user interface, applicati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14676" y="3104463"/>
              <a:ext cx="5962648" cy="3388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13"/>
            <p:cNvSpPr/>
            <p:nvPr/>
          </p:nvSpPr>
          <p:spPr>
            <a:xfrm rot="2700000">
              <a:off x="4989569" y="3857948"/>
              <a:ext cx="1145870" cy="363084"/>
            </a:xfrm>
            <a:prstGeom prst="rightArrow">
              <a:avLst>
                <a:gd name="adj1" fmla="val 45803"/>
                <a:gd name="adj2" fmla="val 89875"/>
              </a:avLst>
            </a:prstGeom>
            <a:solidFill>
              <a:srgbClr val="F160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Starting a run</a:t>
            </a:r>
            <a:endParaRPr/>
          </a:p>
        </p:txBody>
      </p:sp>
      <p:pic>
        <p:nvPicPr>
          <p:cNvPr id="219" name="Google Shape;219;p14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6006" t="36283" r="33066" b="26892"/>
          <a:stretch/>
        </p:blipFill>
        <p:spPr>
          <a:xfrm>
            <a:off x="838200" y="2286000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4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3236" y="2430462"/>
            <a:ext cx="7613304" cy="432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Naming Conventions</a:t>
            </a:r>
            <a:endParaRPr/>
          </a:p>
        </p:txBody>
      </p:sp>
      <p:grpSp>
        <p:nvGrpSpPr>
          <p:cNvPr id="226" name="Google Shape;226;p15"/>
          <p:cNvGrpSpPr/>
          <p:nvPr/>
        </p:nvGrpSpPr>
        <p:grpSpPr>
          <a:xfrm>
            <a:off x="838199" y="1455141"/>
            <a:ext cx="7636701" cy="5128087"/>
            <a:chOff x="838199" y="1455141"/>
            <a:chExt cx="7636701" cy="5128087"/>
          </a:xfrm>
        </p:grpSpPr>
        <p:sp>
          <p:nvSpPr>
            <p:cNvPr id="227" name="Google Shape;227;p15"/>
            <p:cNvSpPr/>
            <p:nvPr/>
          </p:nvSpPr>
          <p:spPr>
            <a:xfrm>
              <a:off x="838200" y="1456353"/>
              <a:ext cx="5328871" cy="3027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CODE_DD_MM_YYYY_B#</a:t>
              </a:r>
              <a:endParaRPr/>
            </a:p>
          </p:txBody>
        </p:sp>
        <p:cxnSp>
          <p:nvCxnSpPr>
            <p:cNvPr id="228" name="Google Shape;228;p15"/>
            <p:cNvCxnSpPr>
              <a:stCxn id="229" idx="1"/>
              <a:endCxn id="230" idx="1"/>
            </p:cNvCxnSpPr>
            <p:nvPr/>
          </p:nvCxnSpPr>
          <p:spPr>
            <a:xfrm>
              <a:off x="838200" y="1607104"/>
              <a:ext cx="25500" cy="30531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0" name="Google Shape;230;p15"/>
            <p:cNvSpPr txBox="1"/>
            <p:nvPr/>
          </p:nvSpPr>
          <p:spPr>
            <a:xfrm>
              <a:off x="863600" y="3429000"/>
              <a:ext cx="7611300" cy="24627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Code: Laboratory specific </a:t>
              </a:r>
              <a:b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CSRS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Centre Suisse de Recherches Scientifiques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FAMT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Centre de Recherche sur les Filarioses &amp; Autres Maladies Tropicales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GRAS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Groupe de Recherche Action Santé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ITEC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Centre d’Excellence Africain en Innovations BioTechnologiques pour l’Élimination des Maladies à Transmission Vectorielle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PCMT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Centre d’Excellence Africain pour la Prévention et le Contrôle des Maladies Transmissibles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PHAP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African Centre for Population Health and Policy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MRTC</a:t>
              </a: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Malaria Research and Training Centre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838200" y="1455747"/>
              <a:ext cx="656492" cy="30271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1562100" y="1455141"/>
              <a:ext cx="1417320" cy="302715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3026996" y="1462175"/>
              <a:ext cx="302944" cy="302715"/>
            </a:xfrm>
            <a:prstGeom prst="rect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5"/>
            <p:cNvSpPr txBox="1"/>
            <p:nvPr/>
          </p:nvSpPr>
          <p:spPr>
            <a:xfrm>
              <a:off x="1562100" y="2134718"/>
              <a:ext cx="1391920" cy="52322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Current Date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04_08_2022</a:t>
              </a:r>
              <a:endParaRPr/>
            </a:p>
          </p:txBody>
        </p:sp>
        <p:sp>
          <p:nvSpPr>
            <p:cNvPr id="234" name="Google Shape;234;p15"/>
            <p:cNvSpPr txBox="1"/>
            <p:nvPr/>
          </p:nvSpPr>
          <p:spPr>
            <a:xfrm>
              <a:off x="3020743" y="2770843"/>
              <a:ext cx="1628044" cy="52322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Daily Batch number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 B1, B2</a:t>
              </a:r>
              <a:endParaRPr/>
            </a:p>
          </p:txBody>
        </p:sp>
        <p:cxnSp>
          <p:nvCxnSpPr>
            <p:cNvPr id="235" name="Google Shape;235;p15"/>
            <p:cNvCxnSpPr>
              <a:stCxn id="231" idx="1"/>
              <a:endCxn id="233" idx="1"/>
            </p:cNvCxnSpPr>
            <p:nvPr/>
          </p:nvCxnSpPr>
          <p:spPr>
            <a:xfrm>
              <a:off x="1562100" y="1606499"/>
              <a:ext cx="0" cy="789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15"/>
            <p:cNvCxnSpPr>
              <a:stCxn id="232" idx="1"/>
              <a:endCxn id="234" idx="1"/>
            </p:cNvCxnSpPr>
            <p:nvPr/>
          </p:nvCxnSpPr>
          <p:spPr>
            <a:xfrm flipH="1">
              <a:off x="3020696" y="1613533"/>
              <a:ext cx="6300" cy="1419000"/>
            </a:xfrm>
            <a:prstGeom prst="straightConnector1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7" name="Google Shape;237;p15"/>
            <p:cNvSpPr/>
            <p:nvPr/>
          </p:nvSpPr>
          <p:spPr>
            <a:xfrm>
              <a:off x="838199" y="6280513"/>
              <a:ext cx="5328871" cy="3027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Example:  GRAS_04_08_2022_B1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7293" t="39468" r="37214" b="35000"/>
          <a:stretch/>
        </p:blipFill>
        <p:spPr>
          <a:xfrm>
            <a:off x="8920856" y="1690688"/>
            <a:ext cx="3076575" cy="175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Run parameters</a:t>
            </a:r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 </a:t>
            </a:r>
            <a:endParaRPr/>
          </a:p>
        </p:txBody>
      </p:sp>
      <p:pic>
        <p:nvPicPr>
          <p:cNvPr id="245" name="Google Shape;245;p16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1690688"/>
            <a:ext cx="7613304" cy="4326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/>
          <p:nvPr/>
        </p:nvSpPr>
        <p:spPr>
          <a:xfrm rot="-1800000">
            <a:off x="7973199" y="2138572"/>
            <a:ext cx="114587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6" descr="A screenshot of a computer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l="37293" t="39629" r="37213" b="35276"/>
          <a:stretch/>
        </p:blipFill>
        <p:spPr>
          <a:xfrm>
            <a:off x="8920856" y="4001294"/>
            <a:ext cx="3076575" cy="17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/>
          <p:nvPr/>
        </p:nvSpPr>
        <p:spPr>
          <a:xfrm rot="5400000">
            <a:off x="10024803" y="3657518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Run parameters</a:t>
            </a:r>
            <a:endParaRPr/>
          </a:p>
        </p:txBody>
      </p:sp>
      <p:pic>
        <p:nvPicPr>
          <p:cNvPr id="254" name="Google Shape;254;p17" descr="A screenshot of a computer scr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8230" y="1950349"/>
            <a:ext cx="7260070" cy="412570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7"/>
          <p:cNvSpPr/>
          <p:nvPr/>
        </p:nvSpPr>
        <p:spPr>
          <a:xfrm>
            <a:off x="3090887" y="3069831"/>
            <a:ext cx="5986438" cy="1983181"/>
          </a:xfrm>
          <a:prstGeom prst="rect">
            <a:avLst/>
          </a:prstGeom>
          <a:noFill/>
          <a:ln w="38100" cap="flat" cmpd="sng">
            <a:solidFill>
              <a:srgbClr val="F160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3090888" y="5305425"/>
            <a:ext cx="5986438" cy="352425"/>
          </a:xfrm>
          <a:prstGeom prst="rect">
            <a:avLst/>
          </a:prstGeom>
          <a:noFill/>
          <a:ln w="38100" cap="flat" cmpd="sng">
            <a:solidFill>
              <a:srgbClr val="F160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 rot="10800000">
            <a:off x="9194482" y="3879879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/>
          <p:nvPr/>
        </p:nvSpPr>
        <p:spPr>
          <a:xfrm rot="10800000">
            <a:off x="9199130" y="5305425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9980962" y="3879878"/>
            <a:ext cx="2472804" cy="36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800"/>
              <a:buFont typeface="Arial"/>
              <a:buNone/>
            </a:pPr>
            <a:r>
              <a:rPr lang="en-AU" sz="180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Library Preparation kit</a:t>
            </a:r>
            <a:endParaRPr/>
          </a:p>
        </p:txBody>
      </p:sp>
      <p:sp>
        <p:nvSpPr>
          <p:cNvPr id="260" name="Google Shape;260;p17"/>
          <p:cNvSpPr txBox="1"/>
          <p:nvPr/>
        </p:nvSpPr>
        <p:spPr>
          <a:xfrm>
            <a:off x="9980962" y="5300094"/>
            <a:ext cx="2472804" cy="36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800"/>
              <a:buFont typeface="Arial"/>
              <a:buNone/>
            </a:pPr>
            <a:r>
              <a:rPr lang="en-AU" sz="1800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Barcode Expansion kit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Run parameters</a:t>
            </a:r>
            <a:endParaRPr/>
          </a:p>
        </p:txBody>
      </p:sp>
      <p:pic>
        <p:nvPicPr>
          <p:cNvPr id="266" name="Google Shape;266;p18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0291" t="14445" r="27348" b="29860"/>
          <a:stretch/>
        </p:blipFill>
        <p:spPr>
          <a:xfrm>
            <a:off x="838200" y="1604721"/>
            <a:ext cx="3380979" cy="33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 descr="A screen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40371" t="14306" r="27268" b="53750"/>
          <a:stretch/>
        </p:blipFill>
        <p:spPr>
          <a:xfrm>
            <a:off x="4765077" y="1604721"/>
            <a:ext cx="3380980" cy="189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 descr="A screenshot of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7332" t="38404" r="37312" b="33888"/>
          <a:stretch/>
        </p:blipFill>
        <p:spPr>
          <a:xfrm>
            <a:off x="4765077" y="3712437"/>
            <a:ext cx="2649120" cy="164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 descr="A screenshot of a comput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40162" t="14813" r="27479" b="35833"/>
          <a:stretch/>
        </p:blipFill>
        <p:spPr>
          <a:xfrm>
            <a:off x="8691955" y="1604721"/>
            <a:ext cx="3380981" cy="293028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/>
          <p:nvPr/>
        </p:nvSpPr>
        <p:spPr>
          <a:xfrm>
            <a:off x="3896397" y="1509146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7805947" y="1494601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 rot="8100000">
            <a:off x="6200504" y="3212119"/>
            <a:ext cx="1523505" cy="177931"/>
          </a:xfrm>
          <a:prstGeom prst="rightArrow">
            <a:avLst>
              <a:gd name="adj1" fmla="val 16246"/>
              <a:gd name="adj2" fmla="val 87236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Objectives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Define and detail the purpose and process of Library Cleanups</a:t>
            </a:r>
            <a:endParaRPr>
              <a:solidFill>
                <a:srgbClr val="F6EEC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Outline the MinION Flowcell loading and priming procedures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Outline how to use the MinKNOW software and run a library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6EEC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Run parameters</a:t>
            </a:r>
            <a:endParaRPr/>
          </a:p>
        </p:txBody>
      </p:sp>
      <p:pic>
        <p:nvPicPr>
          <p:cNvPr id="279" name="Google Shape;279;p19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001" y="1825625"/>
            <a:ext cx="8381998" cy="476326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9"/>
          <p:cNvSpPr/>
          <p:nvPr/>
        </p:nvSpPr>
        <p:spPr>
          <a:xfrm rot="10800000">
            <a:off x="10210800" y="6225805"/>
            <a:ext cx="86868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3957401" y="1290399"/>
            <a:ext cx="4277197" cy="427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0"/>
          <p:cNvSpPr/>
          <p:nvPr/>
        </p:nvSpPr>
        <p:spPr>
          <a:xfrm>
            <a:off x="3078479" y="1107492"/>
            <a:ext cx="6035039" cy="5008828"/>
          </a:xfrm>
          <a:prstGeom prst="ellipse">
            <a:avLst/>
          </a:prstGeom>
          <a:solidFill>
            <a:srgbClr val="345C67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0"/>
          <p:cNvPicPr preferRelativeResize="0"/>
          <p:nvPr/>
        </p:nvPicPr>
        <p:blipFill rotWithShape="1">
          <a:blip r:embed="rId5">
            <a:alphaModFix/>
          </a:blip>
          <a:srcRect l="35333" t="34286" r="26951" b="38624"/>
          <a:stretch/>
        </p:blipFill>
        <p:spPr>
          <a:xfrm>
            <a:off x="5186765" y="2500083"/>
            <a:ext cx="1828800" cy="185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3196" y="3016196"/>
            <a:ext cx="825607" cy="825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20"/>
          <p:cNvGrpSpPr/>
          <p:nvPr/>
        </p:nvGrpSpPr>
        <p:grpSpPr>
          <a:xfrm>
            <a:off x="8774612" y="-1011594"/>
            <a:ext cx="2550324" cy="792480"/>
            <a:chOff x="1082040" y="1107492"/>
            <a:chExt cx="2550324" cy="792480"/>
          </a:xfrm>
        </p:grpSpPr>
        <p:sp>
          <p:nvSpPr>
            <p:cNvPr id="290" name="Google Shape;290;p20"/>
            <p:cNvSpPr/>
            <p:nvPr/>
          </p:nvSpPr>
          <p:spPr>
            <a:xfrm>
              <a:off x="1082040" y="1107492"/>
              <a:ext cx="792480" cy="792480"/>
            </a:xfrm>
            <a:prstGeom prst="rect">
              <a:avLst/>
            </a:prstGeom>
            <a:solidFill>
              <a:srgbClr val="F6EE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1960962" y="1107492"/>
              <a:ext cx="792480" cy="792480"/>
            </a:xfrm>
            <a:prstGeom prst="rect">
              <a:avLst/>
            </a:prstGeom>
            <a:solidFill>
              <a:srgbClr val="F160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2839884" y="1107492"/>
              <a:ext cx="792480" cy="792480"/>
            </a:xfrm>
            <a:prstGeom prst="rect">
              <a:avLst/>
            </a:prstGeom>
            <a:solidFill>
              <a:srgbClr val="345C6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Library Cleanup</a:t>
            </a:r>
            <a:endParaRPr>
              <a:solidFill>
                <a:srgbClr val="F6EECA"/>
              </a:solidFill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109613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Principles of SPRI remain the same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6EEC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Previously barcoded samples are pooled into a single volume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None/>
            </a:pPr>
            <a:r>
              <a:rPr lang="en-AU">
                <a:solidFill>
                  <a:srgbClr val="F6EECA"/>
                </a:solidFill>
              </a:rPr>
              <a:t>   (Determined by the total number of samples)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6EECA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Two SPRIs are conducted with adapter ligation occurring between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Pooling of barcoded samples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747999" cy="7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 b="1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Volume of each sample is determined by the total number of samples</a:t>
            </a:r>
            <a:endParaRPr>
              <a:solidFill>
                <a:srgbClr val="F6EECA"/>
              </a:solidFill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248400" y="-29527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AU" sz="28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AU" sz="15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</a:t>
            </a:r>
            <a:b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AU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≥30 ng total concentration is needed to achieve max yield!</a:t>
            </a:r>
            <a:endParaRPr sz="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AU" sz="1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AU"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             </a:t>
            </a: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540" y="4633801"/>
            <a:ext cx="812176" cy="1516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4"/>
          <p:cNvGrpSpPr/>
          <p:nvPr/>
        </p:nvGrpSpPr>
        <p:grpSpPr>
          <a:xfrm>
            <a:off x="1036941" y="2431311"/>
            <a:ext cx="5318230" cy="1459030"/>
            <a:chOff x="5436224" y="4310361"/>
            <a:chExt cx="6149975" cy="1687215"/>
          </a:xfrm>
        </p:grpSpPr>
        <p:pic>
          <p:nvPicPr>
            <p:cNvPr id="113" name="Google Shape;113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36224" y="4806951"/>
              <a:ext cx="5505450" cy="1190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440677" y="4310361"/>
              <a:ext cx="1145522" cy="10919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4"/>
          <p:cNvSpPr/>
          <p:nvPr/>
        </p:nvSpPr>
        <p:spPr>
          <a:xfrm>
            <a:off x="5489861" y="5391832"/>
            <a:ext cx="241381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5411436" y="4885577"/>
            <a:ext cx="2487928" cy="5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Pool barcoded amplicons of all samples into one tube</a:t>
            </a:r>
            <a:endParaRPr sz="1600" b="0" i="0" u="none" strike="noStrike" cap="none">
              <a:solidFill>
                <a:srgbClr val="F6EE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8840141" y="5408047"/>
            <a:ext cx="2413810" cy="363084"/>
          </a:xfrm>
          <a:prstGeom prst="rightArrow">
            <a:avLst>
              <a:gd name="adj1" fmla="val 45803"/>
              <a:gd name="adj2" fmla="val 89875"/>
            </a:avLst>
          </a:prstGeom>
          <a:solidFill>
            <a:srgbClr val="F160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8761716" y="4901792"/>
            <a:ext cx="2487928" cy="58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1600"/>
              <a:buFont typeface="Arial"/>
              <a:buNone/>
            </a:pPr>
            <a:r>
              <a:rPr lang="en-AU" sz="1600" b="0" i="0" u="none" strike="noStrike" cap="none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rPr>
              <a:t>Library progressed to Cleanups</a:t>
            </a:r>
            <a:endParaRPr sz="1600" b="0" i="0" u="none" strike="noStrike" cap="none">
              <a:solidFill>
                <a:srgbClr val="F6EE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4"/>
          <p:cNvGrpSpPr/>
          <p:nvPr/>
        </p:nvGrpSpPr>
        <p:grpSpPr>
          <a:xfrm>
            <a:off x="958722" y="4826223"/>
            <a:ext cx="4927230" cy="1465919"/>
            <a:chOff x="63372" y="4492848"/>
            <a:chExt cx="4927230" cy="1465919"/>
          </a:xfrm>
        </p:grpSpPr>
        <p:pic>
          <p:nvPicPr>
            <p:cNvPr id="120" name="Google Shape;120;p4"/>
            <p:cNvPicPr preferRelativeResize="0"/>
            <p:nvPr/>
          </p:nvPicPr>
          <p:blipFill rotWithShape="1">
            <a:blip r:embed="rId7">
              <a:alphaModFix/>
            </a:blip>
            <a:srcRect t="50542"/>
            <a:stretch/>
          </p:blipFill>
          <p:spPr>
            <a:xfrm>
              <a:off x="2253268" y="4492848"/>
              <a:ext cx="2737334" cy="1434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4"/>
            <p:cNvPicPr preferRelativeResize="0"/>
            <p:nvPr/>
          </p:nvPicPr>
          <p:blipFill rotWithShape="1">
            <a:blip r:embed="rId7">
              <a:alphaModFix/>
            </a:blip>
            <a:srcRect b="50000"/>
            <a:stretch/>
          </p:blipFill>
          <p:spPr>
            <a:xfrm>
              <a:off x="63372" y="4508882"/>
              <a:ext cx="2737334" cy="144988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Library Cleanup </a:t>
            </a:r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You will need: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NEBNext Quick Ligation Reaction Buffer (NEB)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Quick T4 DNA Ligase (NEB)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Adapter Mix AMII (Part of the Native Barcoding kit, ONT)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S Fragment Buffer SFB (ONT)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Elution buffer (EB, ONT)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000"/>
              <a:buChar char="•"/>
            </a:pPr>
            <a:r>
              <a:rPr lang="en-AU" sz="2000">
                <a:solidFill>
                  <a:srgbClr val="F6EECA"/>
                </a:solidFill>
              </a:rPr>
              <a:t>Pooled barcoded samples </a:t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4541" y="4429930"/>
            <a:ext cx="2538116" cy="220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9881" y="3066268"/>
            <a:ext cx="6191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6">
            <a:alphaModFix/>
          </a:blip>
          <a:srcRect l="47983"/>
          <a:stretch/>
        </p:blipFill>
        <p:spPr>
          <a:xfrm>
            <a:off x="3557554" y="3810805"/>
            <a:ext cx="718413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7">
            <a:alphaModFix/>
          </a:blip>
          <a:srcRect r="45987"/>
          <a:stretch/>
        </p:blipFill>
        <p:spPr>
          <a:xfrm>
            <a:off x="4052261" y="3429000"/>
            <a:ext cx="745982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5"/>
          <p:cNvGrpSpPr/>
          <p:nvPr/>
        </p:nvGrpSpPr>
        <p:grpSpPr>
          <a:xfrm>
            <a:off x="838201" y="5370286"/>
            <a:ext cx="7048498" cy="915867"/>
            <a:chOff x="838201" y="5370286"/>
            <a:chExt cx="7048498" cy="915867"/>
          </a:xfrm>
        </p:grpSpPr>
        <p:pic>
          <p:nvPicPr>
            <p:cNvPr id="133" name="Google Shape;133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38201" y="5370286"/>
              <a:ext cx="876894" cy="9158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5"/>
            <p:cNvSpPr txBox="1"/>
            <p:nvPr/>
          </p:nvSpPr>
          <p:spPr>
            <a:xfrm>
              <a:off x="1715094" y="5484402"/>
              <a:ext cx="6171605" cy="700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EECA"/>
                </a:buClr>
                <a:buSzPts val="2000"/>
                <a:buFont typeface="Arial"/>
                <a:buNone/>
              </a:pPr>
              <a:r>
                <a:rPr lang="en-AU" sz="2000" b="0" i="0" u="none" strike="noStrike" cap="none">
                  <a:solidFill>
                    <a:srgbClr val="F6EECA"/>
                  </a:solidFill>
                  <a:latin typeface="Calibri"/>
                  <a:ea typeface="Calibri"/>
                  <a:cs typeface="Calibri"/>
                  <a:sym typeface="Calibri"/>
                </a:rPr>
                <a:t>NOTE: The final library clean-up DOES NOT use ethanol.</a:t>
              </a:r>
              <a:endParaRPr sz="1400" b="0" i="0" u="none" strike="noStrike" cap="none">
                <a:solidFill>
                  <a:srgbClr val="F6EECA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6EECA"/>
                </a:buClr>
                <a:buSzPts val="2000"/>
                <a:buFont typeface="Arial"/>
                <a:buNone/>
              </a:pPr>
              <a:r>
                <a:rPr lang="en-AU" sz="2000" b="0" i="0" u="none" strike="noStrike" cap="none">
                  <a:solidFill>
                    <a:srgbClr val="F6EECA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Ethanol will destroy the Flow cell Motor Proteins.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Library Cleanup 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1242756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The first SPRI removes residual enzymes and un-ligated barcodes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Sequencing adapter are then attached to each end of the barcoded amplicons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The second SPRI then removes residual enzymes and un-ligated adapters</a:t>
            </a: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8911" y="4064000"/>
            <a:ext cx="4392345" cy="198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2131" y="41021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Loading a library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You will need: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Laptop running MiKNOW software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Flow cell Priming reagents FB and FLT (ONT)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Ligation sequencing reagents SQB and LB (ONT)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Flow cell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MinION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Your final library</a:t>
            </a:r>
            <a:endParaRPr/>
          </a:p>
        </p:txBody>
      </p:sp>
      <p:pic>
        <p:nvPicPr>
          <p:cNvPr id="149" name="Google Shape;149;p7" descr="Performance of a scalable extraction-free RNA-seq metho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6246" y="5013256"/>
            <a:ext cx="1345596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9722" y="469900"/>
            <a:ext cx="2555294" cy="186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31316" y="3859150"/>
            <a:ext cx="2154545" cy="123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1594" y="2423936"/>
            <a:ext cx="3511550" cy="123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32840" y="3517582"/>
            <a:ext cx="2026812" cy="1728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Flow cell priming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2800"/>
              <a:buChar char="•"/>
            </a:pPr>
            <a:r>
              <a:rPr lang="en-AU">
                <a:solidFill>
                  <a:srgbClr val="F6EECA"/>
                </a:solidFill>
              </a:rPr>
              <a:t>Anatomy of a Flow cell</a:t>
            </a:r>
            <a:endParaRPr/>
          </a:p>
        </p:txBody>
      </p:sp>
      <p:pic>
        <p:nvPicPr>
          <p:cNvPr id="160" name="Google Shape;16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2595563"/>
            <a:ext cx="77724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EECA"/>
              </a:buClr>
              <a:buSzPts val="4400"/>
              <a:buFont typeface="Calibri"/>
              <a:buNone/>
            </a:pPr>
            <a:r>
              <a:rPr lang="en-AU">
                <a:solidFill>
                  <a:srgbClr val="F6EECA"/>
                </a:solidFill>
              </a:rPr>
              <a:t>Flow cell priming</a:t>
            </a:r>
            <a:endParaRPr/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453" y="1788211"/>
            <a:ext cx="2793554" cy="247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86492" y="1664487"/>
            <a:ext cx="2923789" cy="259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4291" y="4323838"/>
            <a:ext cx="29813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16075" y="2338138"/>
            <a:ext cx="3457756" cy="171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9230" y="4360212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8725" y="5602575"/>
            <a:ext cx="22193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3950" y="4374500"/>
            <a:ext cx="2324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Widescreen</PresentationFormat>
  <Paragraphs>88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Library Cleanup, loading and MinKNOW</vt:lpstr>
      <vt:lpstr>Objectives</vt:lpstr>
      <vt:lpstr>Library Cleanup</vt:lpstr>
      <vt:lpstr>Pooling of barcoded samples</vt:lpstr>
      <vt:lpstr>Library Cleanup </vt:lpstr>
      <vt:lpstr>Library Cleanup </vt:lpstr>
      <vt:lpstr>Loading a library</vt:lpstr>
      <vt:lpstr>Flow cell priming</vt:lpstr>
      <vt:lpstr>Flow cell priming</vt:lpstr>
      <vt:lpstr>Flow cell priming</vt:lpstr>
      <vt:lpstr>Priming &amp; Loading Flow cell demo</vt:lpstr>
      <vt:lpstr>MinKNOW</vt:lpstr>
      <vt:lpstr>MinKNOW</vt:lpstr>
      <vt:lpstr>Heading</vt:lpstr>
      <vt:lpstr>Starting a run</vt:lpstr>
      <vt:lpstr>Naming Conventions</vt:lpstr>
      <vt:lpstr>Run parameters</vt:lpstr>
      <vt:lpstr>Run parameters</vt:lpstr>
      <vt:lpstr>Run parameters</vt:lpstr>
      <vt:lpstr>Run parameters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Cleanup, loading and MinKNOW</dc:title>
  <dc:creator>Rhys Izuagbe</dc:creator>
  <cp:lastModifiedBy>Kess Rowe</cp:lastModifiedBy>
  <cp:revision>2</cp:revision>
  <dcterms:created xsi:type="dcterms:W3CDTF">2022-07-26T10:53:36Z</dcterms:created>
  <dcterms:modified xsi:type="dcterms:W3CDTF">2022-11-18T15:05:45Z</dcterms:modified>
</cp:coreProperties>
</file>